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8" r:id="rId4"/>
    <p:sldId id="269" r:id="rId5"/>
    <p:sldId id="258" r:id="rId6"/>
    <p:sldId id="266" r:id="rId7"/>
    <p:sldId id="259" r:id="rId8"/>
    <p:sldId id="260" r:id="rId9"/>
    <p:sldId id="261" r:id="rId10"/>
    <p:sldId id="267" r:id="rId11"/>
    <p:sldId id="262" r:id="rId12"/>
    <p:sldId id="263" r:id="rId13"/>
    <p:sldId id="264" r:id="rId14"/>
    <p:sldId id="270" r:id="rId15"/>
    <p:sldId id="271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73837CB9-8603-147B-A3B5-B0E9588D1506}"/>
              </a:ext>
            </a:extLst>
          </p:cNvPr>
          <p:cNvSpPr/>
          <p:nvPr/>
        </p:nvSpPr>
        <p:spPr>
          <a:xfrm>
            <a:off x="2051719" y="0"/>
            <a:ext cx="6048673" cy="1484783"/>
          </a:xfrm>
          <a:prstGeom prst="horizontalScroll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600000">
            <a:off x="2051720" y="-531440"/>
            <a:ext cx="6048672" cy="1792157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cap="none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cap="none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работе</a:t>
            </a:r>
            <a:br>
              <a:rPr lang="ru-RU" sz="3200" cap="none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cap="none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cap="none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головоломок»</a:t>
            </a:r>
            <a:endParaRPr lang="ru-RU" sz="3200" cap="none" dirty="0">
              <a:ln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600000">
            <a:off x="3005840" y="5364473"/>
            <a:ext cx="4428494" cy="53144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Georgia" pitchFamily="18" charset="0"/>
              </a:rPr>
              <a:t>Группа  «Радуга»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DBCBA3F-ED47-F567-6F56-FE3EE7C5D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26133" r="5719" b="16400"/>
          <a:stretch/>
        </p:blipFill>
        <p:spPr bwMode="auto">
          <a:xfrm>
            <a:off x="2627784" y="1684306"/>
            <a:ext cx="5184576" cy="3489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333F2C2-4C85-A1DD-1BA9-2F0A76776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906">
            <a:off x="647174" y="3590468"/>
            <a:ext cx="1217712" cy="90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54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3809524" cy="507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8640"/>
            <a:ext cx="3809524" cy="285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0965" b="29073"/>
          <a:stretch/>
        </p:blipFill>
        <p:spPr>
          <a:xfrm>
            <a:off x="4716016" y="3352557"/>
            <a:ext cx="3809524" cy="304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84872" y="5229200"/>
            <a:ext cx="38659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Головоломка </a:t>
            </a:r>
          </a:p>
          <a:p>
            <a:pPr algn="ctr"/>
            <a:r>
              <a:rPr lang="ru-RU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«Осенний кубик»</a:t>
            </a:r>
            <a:endParaRPr lang="ru-RU" sz="36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862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1" y="3641966"/>
            <a:ext cx="2214851" cy="295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7"/>
          <a:stretch/>
        </p:blipFill>
        <p:spPr bwMode="auto">
          <a:xfrm>
            <a:off x="3203829" y="214987"/>
            <a:ext cx="2732747" cy="310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68" y="3186243"/>
            <a:ext cx="2634137" cy="351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6096" y="3721018"/>
            <a:ext cx="2948388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Игра «</a:t>
            </a:r>
            <a:r>
              <a:rPr lang="ru-RU" sz="1600" b="1" dirty="0" err="1"/>
              <a:t>Складушки</a:t>
            </a:r>
            <a:r>
              <a:rPr lang="ru-RU" sz="1600" b="1" dirty="0"/>
              <a:t>»</a:t>
            </a:r>
          </a:p>
          <a:p>
            <a:r>
              <a:rPr lang="ru-RU" sz="1600" b="1" dirty="0"/>
              <a:t>Дети собирают различные образы на занятиях и во время свободной деятельности.</a:t>
            </a:r>
          </a:p>
          <a:p>
            <a:r>
              <a:rPr lang="ru-RU" sz="1600" b="1" dirty="0"/>
              <a:t>Детей привлекает в играх занимательность, свобода действий, возможность проявить творчество и фантазию.</a:t>
            </a:r>
          </a:p>
          <a:p>
            <a:endParaRPr lang="ru-RU" sz="160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8" y="115827"/>
            <a:ext cx="2468563" cy="329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57" y="113733"/>
            <a:ext cx="2141948" cy="285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13460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1480"/>
            <a:ext cx="2933310" cy="391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697" y="4264740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 играх-головоломках развивается умение сосредоточенно думать, способность к длительному умственному напряжению, интерес к интеллектуальной деятельности, познавательный интерес и другие качества будущего школьника.</a:t>
            </a:r>
          </a:p>
          <a:p>
            <a:r>
              <a:rPr lang="ru-RU" b="1" dirty="0"/>
              <a:t>Игры-головоломки учат детей усидчивости, умению решать проблемы, развивают воображение, логическое и образное мышление, а также зрительно-моторную координацию, способствуют развитию и становлению нравственно-волевых качеств личности дошкольника.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8B74D-C371-5D05-121F-73D70CC26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84" y="291480"/>
            <a:ext cx="4759424" cy="356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91C1CD-6FD5-CF64-EA05-1F89FE984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947" y="5047758"/>
            <a:ext cx="165935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9273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"/>
          <a:stretch/>
        </p:blipFill>
        <p:spPr bwMode="auto">
          <a:xfrm>
            <a:off x="179512" y="219474"/>
            <a:ext cx="3878796" cy="480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6"/>
          <a:stretch/>
        </p:blipFill>
        <p:spPr bwMode="auto">
          <a:xfrm>
            <a:off x="4572000" y="160314"/>
            <a:ext cx="3923166" cy="486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262" y="5589240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Дети настолько были </a:t>
            </a:r>
            <a:r>
              <a:rPr lang="ru-RU" b="1" dirty="0" err="1"/>
              <a:t>заинтерисованы</a:t>
            </a:r>
            <a:r>
              <a:rPr lang="ru-RU" b="1" dirty="0"/>
              <a:t> новыми </a:t>
            </a:r>
          </a:p>
          <a:p>
            <a:r>
              <a:rPr lang="ru-RU" b="1" dirty="0"/>
              <a:t>головоломками, что даже с </a:t>
            </a:r>
            <a:r>
              <a:rPr lang="ru-RU" b="1" dirty="0" err="1"/>
              <a:t>удовольстием</a:t>
            </a:r>
            <a:r>
              <a:rPr lang="ru-RU" b="1" dirty="0"/>
              <a:t> стали играть дома . </a:t>
            </a:r>
          </a:p>
          <a:p>
            <a:r>
              <a:rPr lang="ru-RU" b="1" dirty="0"/>
              <a:t>Женя. Игра с </a:t>
            </a:r>
            <a:r>
              <a:rPr lang="ru-RU" b="1" dirty="0" err="1"/>
              <a:t>танграмом</a:t>
            </a:r>
            <a:r>
              <a:rPr lang="ru-RU" b="1" dirty="0"/>
              <a:t>. </a:t>
            </a:r>
          </a:p>
          <a:p>
            <a:endParaRPr lang="ru-RU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1ABA2-703E-93AC-429D-9BF7AC3F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906">
            <a:off x="7992308" y="5494423"/>
            <a:ext cx="1017150" cy="75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184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482D84-5C03-65DB-E0F7-E9270A068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63"/>
          <a:stretch/>
        </p:blipFill>
        <p:spPr>
          <a:xfrm>
            <a:off x="358367" y="260648"/>
            <a:ext cx="2825047" cy="551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AF63FB-7F77-6F0C-D8B9-9AD32468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291" y="260648"/>
            <a:ext cx="2481297" cy="550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D50245-3733-2061-9D3D-E75E19BAD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67" y="260650"/>
            <a:ext cx="2481296" cy="550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33325-4D9E-B604-7C7A-36F3B733699F}"/>
              </a:ext>
            </a:extLst>
          </p:cNvPr>
          <p:cNvSpPr txBox="1"/>
          <p:nvPr/>
        </p:nvSpPr>
        <p:spPr>
          <a:xfrm>
            <a:off x="670464" y="6228020"/>
            <a:ext cx="3347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Любимое занятие Артема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78A47F-DD04-4D4F-813C-2DA0CE853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906">
            <a:off x="7781334" y="5522402"/>
            <a:ext cx="1217712" cy="90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4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9D3D52-A86A-AE0C-9E0C-4219D7991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7"/>
            <a:ext cx="2763617" cy="368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3C9D9A-7D6D-4FA2-F49E-4016871B0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504" y="1844824"/>
            <a:ext cx="2636025" cy="35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4BF1C0-5DEF-3DB8-FAB3-8E9608231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108" y="959025"/>
            <a:ext cx="2636025" cy="3514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5D2C75-AB26-9491-8C70-3836B0B75403}"/>
              </a:ext>
            </a:extLst>
          </p:cNvPr>
          <p:cNvSpPr txBox="1"/>
          <p:nvPr/>
        </p:nvSpPr>
        <p:spPr>
          <a:xfrm>
            <a:off x="746885" y="5703639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Ева с кубиками Никитина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4EE13A-E8C8-B3EF-1AD9-80827714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559" y="5695017"/>
            <a:ext cx="1099111" cy="81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39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0929F53-A5CF-CCA9-2A72-19704337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E57166-4C59-34D5-DB84-18E311371D89}"/>
              </a:ext>
            </a:extLst>
          </p:cNvPr>
          <p:cNvSpPr/>
          <p:nvPr/>
        </p:nvSpPr>
        <p:spPr>
          <a:xfrm>
            <a:off x="331889" y="1556792"/>
            <a:ext cx="84802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chemeClr val="accent3"/>
                </a:solidFill>
              </a:rPr>
              <a:t>СПАСИБО ЗА ВНИМАНИЕ!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6967F2-032E-8BE7-D946-D5A1192E4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906">
            <a:off x="7894470" y="5640427"/>
            <a:ext cx="929070" cy="69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07497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Проблема интеллектуального развития и воспитания детей </a:t>
            </a:r>
            <a:r>
              <a:rPr lang="ru-RU" sz="2400" b="1" dirty="0"/>
              <a:t>дошкольного</a:t>
            </a:r>
            <a:r>
              <a:rPr lang="ru-RU" sz="2400" dirty="0"/>
              <a:t> возраста является одной из самых актуальных проблем педагогики настоящего времени.</a:t>
            </a:r>
          </a:p>
          <a:p>
            <a:r>
              <a:rPr lang="ru-RU" sz="2400" dirty="0"/>
              <a:t> </a:t>
            </a:r>
          </a:p>
          <a:p>
            <a:r>
              <a:rPr lang="ru-RU" sz="2400" b="1" dirty="0"/>
              <a:t>Дошкольники</a:t>
            </a:r>
            <a:r>
              <a:rPr lang="ru-RU" sz="2400" dirty="0"/>
              <a:t> с развитым интеллектом более уверены в своих силах, быстрее запоминают материал, легче адаптируются в новой обстановке. Навыки, умения, приобретенные в </a:t>
            </a:r>
            <a:r>
              <a:rPr lang="ru-RU" sz="2400" b="1" dirty="0"/>
              <a:t>дошкольный период</a:t>
            </a:r>
            <a:r>
              <a:rPr lang="ru-RU" sz="2400" dirty="0"/>
              <a:t>, будут служить фундаментом для получения знаний и развития способностей в период школьного обучения. И важнейшим среди этих навыков является навык логического мышления. Одним из средств развития логического мышления является </a:t>
            </a:r>
            <a:r>
              <a:rPr lang="ru-RU" sz="2400" b="1" dirty="0"/>
              <a:t>головоломка - непростая задача</a:t>
            </a:r>
            <a:r>
              <a:rPr lang="ru-RU" sz="2400" dirty="0"/>
              <a:t>, для решения которой, как правило, требуется сообразительность, а не специальные знания высокого уровня.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E342054-60DF-FB50-B5D6-74DB0877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25" y="3429000"/>
            <a:ext cx="3911375" cy="36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255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976127" cy="488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3986154" cy="499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9282" y="5589240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сентябре 2022 года в группе прошло родительское собрание на котором родителей познакомили с площадкой «Мир головоломок». Родители на практике могли попробовать собрать головоломки с различным уровнем сложности.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60630-92CA-A1FF-34F3-3573E07F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906">
            <a:off x="7943016" y="5634049"/>
            <a:ext cx="983405" cy="7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/>
          <a:stretch/>
        </p:blipFill>
        <p:spPr bwMode="auto">
          <a:xfrm>
            <a:off x="5021542" y="252128"/>
            <a:ext cx="3842184" cy="490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13086"/>
          <a:stretch/>
        </p:blipFill>
        <p:spPr bwMode="auto">
          <a:xfrm>
            <a:off x="280274" y="252129"/>
            <a:ext cx="4574120" cy="4941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58924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Творческий процесс в работе с наборами : 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Складушки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», «Репка», «Осенний кубик»,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Слагалица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CEA1B-1453-88B9-3201-888B8F97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906">
            <a:off x="7834369" y="5514273"/>
            <a:ext cx="1063777" cy="7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3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07904" y="3284984"/>
            <a:ext cx="4968552" cy="3354209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000" dirty="0"/>
              <a:t>Неподдельный интерес к </a:t>
            </a:r>
            <a:r>
              <a:rPr lang="ru-RU" sz="2000" b="1" dirty="0"/>
              <a:t>играм-головоломкам проявляют дети в нашей группе</a:t>
            </a:r>
            <a:r>
              <a:rPr lang="ru-RU" sz="2000" dirty="0"/>
              <a:t>, Они уже умеют использовать простые схематизированные изображения для решения несложных задач, строить по схеме, решать лабиринтные задачи. Этому поспособствовал и ранее накопленный ими опыт.</a:t>
            </a:r>
          </a:p>
          <a:p>
            <a:r>
              <a:rPr lang="ru-RU" sz="2000" dirty="0"/>
              <a:t>Работа с </a:t>
            </a:r>
            <a:r>
              <a:rPr lang="ru-RU" sz="2000" dirty="0" err="1"/>
              <a:t>Танграмом</a:t>
            </a:r>
            <a:r>
              <a:rPr lang="ru-RU" sz="2000" dirty="0"/>
              <a:t>,  кубиками Никитина, лабиринтами.</a:t>
            </a:r>
          </a:p>
          <a:p>
            <a:endParaRPr lang="ru-RU" sz="2000" dirty="0"/>
          </a:p>
        </p:txBody>
      </p:sp>
      <p:pic>
        <p:nvPicPr>
          <p:cNvPr id="1029" name="Picture 5" descr="https://downloader.disk.yandex.ru/preview/051bf4e97aaeafb865381faef1f8f0d89e72798edcadd7c4e8a8cde2c2de74be/63cda5fe/u2S8jA7E4yZyR6Upg7jF1VprvFe1yCBFEQ6Iygrz8Hw_i7EPnW20tbCZw41FhDl__O2Y72QpspSwwYvEOXW8Ew%3D%3D?uid=0&amp;filename=IMG_20230110_091541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7" y="116632"/>
            <a:ext cx="3789153" cy="253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37" y="260648"/>
            <a:ext cx="3639581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5" y="2928105"/>
            <a:ext cx="2999340" cy="371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32772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CAEDC5-30E3-EF14-5ABA-1D1E2CF25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5" y="193424"/>
            <a:ext cx="370790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505737-37A3-A940-790F-FA847D579A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7939"/>
            <a:ext cx="3579860" cy="477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5E2078-AE0A-A4C0-E25E-3AF4E335D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7594"/>
            <a:ext cx="4355976" cy="326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4E7BEAB-CA18-5543-D7DF-F1E282E2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079780"/>
            <a:ext cx="2362113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43AB0C3-9B5E-9B7C-80A8-24EF0E26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5943">
            <a:off x="8055455" y="5626706"/>
            <a:ext cx="912892" cy="67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7896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686806" y="4273822"/>
            <a:ext cx="2880320" cy="2402741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dirty="0"/>
              <a:t>Игры-головоломки</a:t>
            </a:r>
            <a:r>
              <a:rPr lang="ru-RU" sz="1800" dirty="0"/>
              <a:t> служат своеобразной практикой использования знаний, полученных детьми в образовательной и свободной деятельности.</a:t>
            </a:r>
          </a:p>
          <a:p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40010" y="789187"/>
            <a:ext cx="3553261" cy="266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downloader.disk.yandex.ru/preview/9455867742eecd357c7e6b05cff59b7a55cfe758179c8b20c2bd4862dcb5e015/63cedf1e/D1OcT5d8-TrlLJMM6Hd5iClo8pSlqlYKRyWyaUs2deQgl5mwxnUdGmAa4YHC4Y1O3ML9OCk45Juqldqnm-UBag%3D%3D?uid=0&amp;filename=IMG_20230110_09104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1"/>
          <a:stretch/>
        </p:blipFill>
        <p:spPr bwMode="auto">
          <a:xfrm>
            <a:off x="3223896" y="4182198"/>
            <a:ext cx="2242725" cy="240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ownloader.disk.yandex.ru/preview/5f103928f0278cdb1c9c2e01e4f6f07dbf870c541f2cf45177e7ae68a8fd4036/63cedfa6/XMSUZF1i3p0U0Ens4Hjp7LUI_EF082yryAG85Zw0UrG9ufNhtygaRdfYysqlaQD4ODdPVYi5dqa-5j7qqQxq6g%3D%3D?uid=0&amp;filename=IMG_20230110_091026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1"/>
          <a:stretch/>
        </p:blipFill>
        <p:spPr bwMode="auto">
          <a:xfrm>
            <a:off x="3536036" y="264293"/>
            <a:ext cx="2348372" cy="288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7"/>
          <a:stretch/>
        </p:blipFill>
        <p:spPr bwMode="auto">
          <a:xfrm>
            <a:off x="576874" y="4588332"/>
            <a:ext cx="1939225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4" y="237699"/>
            <a:ext cx="313234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12306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69751" y="16589433"/>
            <a:ext cx="5624392" cy="421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downloader.disk.yandex.ru/preview/0d29f6ca066aff006c0b10559a9f9711d06da5e24411e1ac2131bd9c41314f03/63cedef1/awZsNwY8J4JmAWE-iOAQSoQq0KE_rBjmEp2NaQH0KDL_g8KpW9qVCDg3OjQp5X1Yh0TkTpgbaGOSEfwdpQkhtA%3D%3D?uid=0&amp;filename=IMG_20230110_092748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52" y="583778"/>
            <a:ext cx="3456384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75" y="59002"/>
            <a:ext cx="3455368" cy="448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307" y="4797152"/>
            <a:ext cx="8424936" cy="18466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                              Работа с </a:t>
            </a:r>
            <a:r>
              <a:rPr lang="ru-RU" b="1" dirty="0"/>
              <a:t>головоломкой</a:t>
            </a:r>
            <a:r>
              <a:rPr lang="ru-RU" sz="1600" b="1" dirty="0"/>
              <a:t> «</a:t>
            </a:r>
            <a:r>
              <a:rPr lang="ru-RU" sz="1600" b="1" dirty="0" err="1"/>
              <a:t>Колумбово</a:t>
            </a:r>
            <a:r>
              <a:rPr lang="ru-RU" sz="1600" b="1" dirty="0"/>
              <a:t> яйцо».</a:t>
            </a:r>
          </a:p>
          <a:p>
            <a:r>
              <a:rPr lang="ru-RU" sz="1600" b="1" dirty="0"/>
              <a:t>Дети очень активны в восприятии головоломок. Они настойчиво ищут ход решения, который ведет к результату. В том случае, когда занимательная задача доступна ребенку, у него складывается положительное эмоциональное отношение к ней, что стимулирует мыслительную активность. Ребенку интересна конечная цель: сложить, найти нужную фигуру, преобразовать, которая увлекает его.</a:t>
            </a:r>
            <a:endParaRPr lang="ru-RU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D2E4F0-C9DF-E855-EAD2-88ACC4293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7522">
            <a:off x="-299191" y="582671"/>
            <a:ext cx="3275856" cy="190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59463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942438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70" y="404663"/>
            <a:ext cx="3729074" cy="496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73325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Дети с удовольствием занимаются головоломками «</a:t>
            </a:r>
            <a:r>
              <a:rPr lang="ru-RU" sz="2400" b="1" dirty="0" err="1"/>
              <a:t>Слагалица</a:t>
            </a:r>
            <a:r>
              <a:rPr lang="ru-RU" sz="2400" b="1" dirty="0"/>
              <a:t>» и «Репка»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D8A70B-A343-A017-5BA2-DE5B1CBC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906">
            <a:off x="7962946" y="5674187"/>
            <a:ext cx="889086" cy="6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5359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432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Century Schoolbook</vt:lpstr>
      <vt:lpstr>Georgia</vt:lpstr>
      <vt:lpstr>Times New Roman</vt:lpstr>
      <vt:lpstr>Wingdings</vt:lpstr>
      <vt:lpstr>Wingdings 2</vt:lpstr>
      <vt:lpstr>Эркер</vt:lpstr>
      <vt:lpstr>   Отчет по работе  «Мир головоломок»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работе  «Мир головоломок»</dc:title>
  <dc:creator>Татьяна</dc:creator>
  <cp:lastModifiedBy>user</cp:lastModifiedBy>
  <cp:revision>24</cp:revision>
  <dcterms:created xsi:type="dcterms:W3CDTF">2023-01-22T16:16:23Z</dcterms:created>
  <dcterms:modified xsi:type="dcterms:W3CDTF">2023-03-21T17:16:20Z</dcterms:modified>
</cp:coreProperties>
</file>