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266" r:id="rId3"/>
    <p:sldId id="267" r:id="rId4"/>
    <p:sldId id="274" r:id="rId5"/>
    <p:sldId id="268" r:id="rId6"/>
    <p:sldId id="258" r:id="rId7"/>
    <p:sldId id="257" r:id="rId8"/>
    <p:sldId id="271" r:id="rId9"/>
    <p:sldId id="270" r:id="rId10"/>
    <p:sldId id="263" r:id="rId11"/>
    <p:sldId id="272" r:id="rId12"/>
    <p:sldId id="259" r:id="rId13"/>
    <p:sldId id="260" r:id="rId14"/>
    <p:sldId id="262" r:id="rId15"/>
    <p:sldId id="275" r:id="rId16"/>
    <p:sldId id="276" r:id="rId17"/>
    <p:sldId id="277" r:id="rId18"/>
    <p:sldId id="278" r:id="rId19"/>
    <p:sldId id="279" r:id="rId20"/>
    <p:sldId id="280" r:id="rId21"/>
    <p:sldId id="265" r:id="rId22"/>
    <p:sldId id="269" r:id="rId2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86" autoAdjust="0"/>
  </p:normalViewPr>
  <p:slideViewPr>
    <p:cSldViewPr>
      <p:cViewPr>
        <p:scale>
          <a:sx n="78" d="100"/>
          <a:sy n="78" d="100"/>
        </p:scale>
        <p:origin x="-114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080" y="332656"/>
            <a:ext cx="8101408" cy="1440160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38 «Дельфин» - Центр развития</a:t>
            </a:r>
          </a:p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Евпатории Республики Крым»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9640"/>
          <a:stretch>
            <a:fillRect/>
          </a:stretch>
        </p:blipFill>
        <p:spPr bwMode="auto">
          <a:xfrm>
            <a:off x="539552" y="2132856"/>
            <a:ext cx="8144606" cy="44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75656" y="1700808"/>
            <a:ext cx="655272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Мастер-класс для родителей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родителями групп проведены: родительские собрания, опрос, анкетирование, мастер-класс.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Собраны согласия на участие детей в инновационной деятельности МБДОУ</a:t>
            </a:r>
          </a:p>
        </p:txBody>
      </p:sp>
      <p:pic>
        <p:nvPicPr>
          <p:cNvPr id="4" name="Рисунок 3" descr="C:\Users\User\Desktop\фото сад\С\Р СОБРАНИЕ  РАДУГА\IMG_20220929_170827.jpg"/>
          <p:cNvPicPr/>
          <p:nvPr/>
        </p:nvPicPr>
        <p:blipFill>
          <a:blip r:embed="rId2" cstate="print"/>
          <a:srcRect t="31262"/>
          <a:stretch>
            <a:fillRect/>
          </a:stretch>
        </p:blipFill>
        <p:spPr bwMode="auto">
          <a:xfrm>
            <a:off x="3707904" y="2132856"/>
            <a:ext cx="2204637" cy="20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сад\С\Р СОБРАНИЕ  РАДУГА\0-02-05-f998f9e8f6f50c12f783cd4d35351f6d0c8aed962670932344d0122e6da72507_5b1ae9fc083082d8.jpg"/>
          <p:cNvPicPr/>
          <p:nvPr/>
        </p:nvPicPr>
        <p:blipFill>
          <a:blip r:embed="rId3" cstate="print"/>
          <a:srcRect l="8041" t="3012" r="8015" b="22066"/>
          <a:stretch>
            <a:fillRect/>
          </a:stretch>
        </p:blipFill>
        <p:spPr bwMode="auto">
          <a:xfrm>
            <a:off x="1043608" y="1844824"/>
            <a:ext cx="194421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сад\С\Р СОБРАНИЕ  РАДУГА\IMG_20220929_170750.jpg"/>
          <p:cNvPicPr/>
          <p:nvPr/>
        </p:nvPicPr>
        <p:blipFill>
          <a:blip r:embed="rId4" cstate="print"/>
          <a:srcRect l="19081" t="31242"/>
          <a:stretch>
            <a:fillRect/>
          </a:stretch>
        </p:blipFill>
        <p:spPr bwMode="auto">
          <a:xfrm>
            <a:off x="6516216" y="1844824"/>
            <a:ext cx="182517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фото сад\С\Р СОБРАНИЕ  РАДУГА\0-02-05-bbccac260682a8cb0e7e26268906d1d8c4680229bca18fa9c5ede363d2617f6a_bd6e32f46bcd28a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005064"/>
            <a:ext cx="172819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 сад\С\Р СОБРАНИЕ  РАДУГА\0-02-05-0818d7c46c9d087319183eea48391e1cdad2f201ffe9728f0216455beed55148_8ea86e01a90c0498.jpg"/>
          <p:cNvPicPr/>
          <p:nvPr/>
        </p:nvPicPr>
        <p:blipFill>
          <a:blip r:embed="rId6" cstate="print"/>
          <a:srcRect t="5772" r="14665"/>
          <a:stretch>
            <a:fillRect/>
          </a:stretch>
        </p:blipFill>
        <p:spPr bwMode="auto">
          <a:xfrm>
            <a:off x="611560" y="4005064"/>
            <a:ext cx="1728192" cy="237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 сад\С\Р СОБРАНИЕ  РАДУГА\0-02-05-5715707f1607611b8a30faac7851184c6f43a69712e21304d85827f45de8c463_fd486bdef1835b51.jpg"/>
          <p:cNvPicPr/>
          <p:nvPr/>
        </p:nvPicPr>
        <p:blipFill>
          <a:blip r:embed="rId7" cstate="print"/>
          <a:srcRect t="29360" b="28733"/>
          <a:stretch>
            <a:fillRect/>
          </a:stretch>
        </p:blipFill>
        <p:spPr bwMode="auto">
          <a:xfrm>
            <a:off x="2771800" y="4149080"/>
            <a:ext cx="3834599" cy="214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D:\РАБОЧИЙ СТОЛ\фото сад\ГОЛОВОЛОМКИ\Род собр Рад\0-02-05-162ab4c1a385d5afa7b856197f1523b4e0929a1812711a166c13b7684018b20b_8475cbd58ffbca2a.jpg"/>
          <p:cNvPicPr>
            <a:picLocks noChangeAspect="1" noChangeArrowheads="1"/>
          </p:cNvPicPr>
          <p:nvPr/>
        </p:nvPicPr>
        <p:blipFill>
          <a:blip r:embed="rId8" cstate="print"/>
          <a:srcRect t="17198" b="19743"/>
          <a:stretch>
            <a:fillRect/>
          </a:stretch>
        </p:blipFill>
        <p:spPr bwMode="auto">
          <a:xfrm>
            <a:off x="539552" y="3933056"/>
            <a:ext cx="1944215" cy="2426635"/>
          </a:xfrm>
          <a:prstGeom prst="rect">
            <a:avLst/>
          </a:prstGeom>
          <a:noFill/>
        </p:spPr>
      </p:pic>
      <p:pic>
        <p:nvPicPr>
          <p:cNvPr id="13316" name="Picture 4" descr="D:\РАБОЧИЙ СТОЛ\фото сад\ГОЛОВОЛОМКИ\Род собр Рад\0-02-05-39fa65adce876b7c00157cc336eb17fa8e615ec0cf41d1b9a9ba2f6de1b07d01_a0cbe8acf81463eb.jpg"/>
          <p:cNvPicPr>
            <a:picLocks noChangeAspect="1" noChangeArrowheads="1"/>
          </p:cNvPicPr>
          <p:nvPr/>
        </p:nvPicPr>
        <p:blipFill>
          <a:blip r:embed="rId9" cstate="print"/>
          <a:srcRect t="20709" b="31502"/>
          <a:stretch>
            <a:fillRect/>
          </a:stretch>
        </p:blipFill>
        <p:spPr bwMode="auto">
          <a:xfrm>
            <a:off x="6372200" y="1772816"/>
            <a:ext cx="203005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8388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Заинтересуй ребенка и привлечешь родителей!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Родители поддержали инициативу сада и с удовольствием продолжили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игры –головоломки в кругу семьи.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Сегодня научно доказано, что совместные занятия, общие интересы детей и взрослых укрепляют данный союз, а в семьях создают обстановку взаимного внимания и делового содружества, столь необходимого для  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формирования личности малыша.</a:t>
            </a:r>
            <a:endParaRPr lang="ru-RU" sz="2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9D3D52-A86A-AE0C-9E0C-4219D79912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52936"/>
            <a:ext cx="2520280" cy="336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D50245-3733-2061-9D3D-E75E19BAD7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852936"/>
            <a:ext cx="1821006" cy="326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06"/>
          <a:stretch/>
        </p:blipFill>
        <p:spPr bwMode="auto">
          <a:xfrm>
            <a:off x="3563888" y="3068960"/>
            <a:ext cx="2520280" cy="312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Знакомство детей с головоломками.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Обзор.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768752" cy="48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apik.pro/uploads/posts/2022-08/1661915359_10-papik-pro-p-umnii-smailik-png-1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2126974" cy="212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824536" cy="194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04864"/>
            <a:ext cx="4752528" cy="209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512458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webmg.ru/wp-content/uploads/2022/01/90-20220108_22242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564904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coolsen.ru/wp-content/uploads/2021/10/059-20211031_2008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76672"/>
            <a:ext cx="1728192" cy="1584176"/>
          </a:xfrm>
          <a:prstGeom prst="rect">
            <a:avLst/>
          </a:prstGeom>
          <a:noFill/>
        </p:spPr>
      </p:pic>
      <p:pic>
        <p:nvPicPr>
          <p:cNvPr id="9" name="Рисунок 8" descr="https://sun9-86.userapi.com/impg/pHc2-elgSGS5PQFyD4isA3N-66fjHcgwRcgNIg/MgJS1sKkQWU.jpg?size=1080x1083&amp;quality=96&amp;sign=b9d80f375c37e98f2056b02a1727e1d9&amp;c_uniq_tag=8n64JLwZsNE641_lIz_B8bzNmxvx0n9I_Mq6sKmlHvU&amp;type=album"/>
          <p:cNvPicPr/>
          <p:nvPr/>
        </p:nvPicPr>
        <p:blipFill>
          <a:blip r:embed="rId7" cstate="print"/>
          <a:srcRect b="3802"/>
          <a:stretch>
            <a:fillRect/>
          </a:stretch>
        </p:blipFill>
        <p:spPr bwMode="auto">
          <a:xfrm>
            <a:off x="1331640" y="4653136"/>
            <a:ext cx="1800200" cy="162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404664"/>
            <a:ext cx="4680520" cy="2448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1878330" algn="l"/>
                <a:tab pos="2969895" algn="ctr"/>
              </a:tabLs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Головоломка «Гала-куб»</a:t>
            </a:r>
            <a:endParaRPr lang="ru-RU" dirty="0" smtClean="0">
              <a:ea typeface="Calibri"/>
              <a:cs typeface="Times New Roman"/>
            </a:endParaRPr>
          </a:p>
          <a:p>
            <a:r>
              <a:rPr lang="ru-RU" dirty="0" smtClean="0">
                <a:ea typeface="Calibri"/>
                <a:cs typeface="Times New Roman"/>
              </a:rPr>
              <a:t> В состав головоломки "Гала-куб" входят: деревянная коробочка и 8 рабочих элементов (это кубики и параллелепипеды). Перед вами две замысловатые задачи, которые нужно разгадать. Суть игры – выполнить различные постройки из элементов набора.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2636912"/>
            <a:ext cx="4896544" cy="2448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Головоломка «Репка»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Представляет собой набор из 12 деревянных элементов разной конфигурации, уложенных в коробочку. Суть игры – составление различных образов из элементов набора путем наложения, соотнесения с изображением на карточке и подбора недостающих элементов.</a:t>
            </a:r>
            <a:endParaRPr lang="ru-RU" dirty="0"/>
          </a:p>
        </p:txBody>
      </p:sp>
      <p:pic>
        <p:nvPicPr>
          <p:cNvPr id="9" name="Рисунок 8" descr="https://giperskidka.ru/assets/images/m/3587/640x/1995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764704"/>
            <a:ext cx="2232248" cy="123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mpic/5319158/img_id1402780772627914445.jpeg/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2689508" cy="154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339752" y="5157192"/>
            <a:ext cx="4680520" cy="12961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ГОЛОВОЛОМКИ-ЛАБИРИНТЫ, ИГРЫ С ПУГОВИЦАМИ И МНОГИЕ ДРУГИЕ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890536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базе МБДОУ 18 мая 2023 г. проведено</a:t>
            </a:r>
          </a:p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муниципальное методическое объединение</a:t>
            </a:r>
          </a:p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Внедрение инновационных технологий</a:t>
            </a:r>
          </a:p>
          <a:p>
            <a:pPr algn="ctr">
              <a:buNone/>
            </a:pP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в воспитательно-образовательный процесс ДОУ</a:t>
            </a:r>
          </a:p>
          <a:p>
            <a:pPr algn="ctr">
              <a:buNone/>
            </a:pPr>
            <a:r>
              <a:rPr lang="ru-RU" sz="2000" i="1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«Мир головоломок» смарт-тренинг  для дошкольников»</a:t>
            </a:r>
            <a:endParaRPr lang="ru-RU" sz="2000" dirty="0"/>
          </a:p>
        </p:txBody>
      </p:sp>
      <p:pic>
        <p:nvPicPr>
          <p:cNvPr id="7" name="Рисунок 6" descr="Z:\ФОТО детей МБДОУ\семинар головоломки\город методобьед 2023г головоломки\20230518_094705.jpg"/>
          <p:cNvPicPr/>
          <p:nvPr/>
        </p:nvPicPr>
        <p:blipFill>
          <a:blip r:embed="rId2" cstate="print"/>
          <a:srcRect l="7040" t="39019" r="8640"/>
          <a:stretch>
            <a:fillRect/>
          </a:stretch>
        </p:blipFill>
        <p:spPr bwMode="auto">
          <a:xfrm>
            <a:off x="611560" y="2636912"/>
            <a:ext cx="48245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ФОТО детей МБДОУ\семинар головоломки\город методобьед 2023г головоломки\20230518_090805.jpg"/>
          <p:cNvPicPr/>
          <p:nvPr/>
        </p:nvPicPr>
        <p:blipFill>
          <a:blip r:embed="rId3" cstate="print"/>
          <a:srcRect l="4976" t="6890" r="7486" b="22141"/>
          <a:stretch>
            <a:fillRect/>
          </a:stretch>
        </p:blipFill>
        <p:spPr bwMode="auto">
          <a:xfrm rot="5400000">
            <a:off x="4491811" y="3293165"/>
            <a:ext cx="304069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ФОТО детей МБДОУ\семинар головоломки\город методобьед 2023г головоломки\20230518_091822.jpg"/>
          <p:cNvPicPr/>
          <p:nvPr/>
        </p:nvPicPr>
        <p:blipFill>
          <a:blip r:embed="rId4" cstate="print"/>
          <a:srcRect l="29858" r="28673"/>
          <a:stretch>
            <a:fillRect/>
          </a:stretch>
        </p:blipFill>
        <p:spPr bwMode="auto">
          <a:xfrm>
            <a:off x="6876256" y="2852936"/>
            <a:ext cx="16668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Z:\ФОТО детей МБДОУ\семинар головоломки\город методобьед 2023г головоломки\20230518_101718.jpg"/>
          <p:cNvPicPr>
            <a:picLocks noGrp="1"/>
          </p:cNvPicPr>
          <p:nvPr>
            <p:ph idx="1"/>
          </p:nvPr>
        </p:nvPicPr>
        <p:blipFill>
          <a:blip r:embed="rId2" cstate="print"/>
          <a:srcRect l="12233" t="25617" r="8535"/>
          <a:stretch>
            <a:fillRect/>
          </a:stretch>
        </p:blipFill>
        <p:spPr bwMode="auto">
          <a:xfrm>
            <a:off x="467544" y="548680"/>
            <a:ext cx="4607050" cy="30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ФОТО детей МБДОУ\семинар головоломки\город методобьед 2023г головоломки\20230518_103356.jpg"/>
          <p:cNvPicPr/>
          <p:nvPr/>
        </p:nvPicPr>
        <p:blipFill>
          <a:blip r:embed="rId3" cstate="print"/>
          <a:srcRect t="18304" r="7570"/>
          <a:stretch>
            <a:fillRect/>
          </a:stretch>
        </p:blipFill>
        <p:spPr bwMode="auto">
          <a:xfrm>
            <a:off x="4139952" y="2852936"/>
            <a:ext cx="4200525" cy="27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ФОТО детей МБДОУ\семинар головоломки\город методобьед 2023г головоломки\20230518_102351.jpg"/>
          <p:cNvPicPr/>
          <p:nvPr/>
        </p:nvPicPr>
        <p:blipFill>
          <a:blip r:embed="rId4" cstate="print"/>
          <a:srcRect l="7171" t="5943" r="3682"/>
          <a:stretch>
            <a:fillRect/>
          </a:stretch>
        </p:blipFill>
        <p:spPr bwMode="auto">
          <a:xfrm>
            <a:off x="827584" y="3356992"/>
            <a:ext cx="3198862" cy="25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ФОТО детей МБДОУ\семинар головоломки\город методобьед 2023г головоломки\20230518_102817.jpg"/>
          <p:cNvPicPr/>
          <p:nvPr/>
        </p:nvPicPr>
        <p:blipFill>
          <a:blip r:embed="rId5" cstate="print"/>
          <a:srcRect t="24675" r="34218"/>
          <a:stretch>
            <a:fillRect/>
          </a:stretch>
        </p:blipFill>
        <p:spPr bwMode="auto">
          <a:xfrm>
            <a:off x="5292080" y="620688"/>
            <a:ext cx="29523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664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/>
              <a:t> Дети и приглашенные коллеги активно включились в поиск решения непростых головоломок .</a:t>
            </a:r>
            <a:endParaRPr lang="ru-RU" sz="1800" dirty="0"/>
          </a:p>
        </p:txBody>
      </p:sp>
      <p:pic>
        <p:nvPicPr>
          <p:cNvPr id="4" name="Рисунок 3" descr="Z:\ФОТО детей МБДОУ\семинар головоломки\город методобьед 2023г головоломки\20230518_094638.jpg"/>
          <p:cNvPicPr/>
          <p:nvPr/>
        </p:nvPicPr>
        <p:blipFill>
          <a:blip r:embed="rId2" cstate="print"/>
          <a:srcRect t="4805" r="6975"/>
          <a:stretch>
            <a:fillRect/>
          </a:stretch>
        </p:blipFill>
        <p:spPr bwMode="auto">
          <a:xfrm>
            <a:off x="1187624" y="1124744"/>
            <a:ext cx="2952328" cy="24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ФОТО детей МБДОУ\семинар головоломки\город методобьед 2023г головоломки\20230518_094628.jpg"/>
          <p:cNvPicPr/>
          <p:nvPr/>
        </p:nvPicPr>
        <p:blipFill>
          <a:blip r:embed="rId3" cstate="print"/>
          <a:srcRect r="8809" b="19348"/>
          <a:stretch>
            <a:fillRect/>
          </a:stretch>
        </p:blipFill>
        <p:spPr bwMode="auto">
          <a:xfrm>
            <a:off x="4427984" y="1124744"/>
            <a:ext cx="3744416" cy="21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ФОТО детей МБДОУ\семинар головоломки\город методобьед 2023г головоломки\20230518_094623.jpg"/>
          <p:cNvPicPr/>
          <p:nvPr/>
        </p:nvPicPr>
        <p:blipFill>
          <a:blip r:embed="rId4" cstate="print"/>
          <a:srcRect t="29399"/>
          <a:stretch>
            <a:fillRect/>
          </a:stretch>
        </p:blipFill>
        <p:spPr bwMode="auto">
          <a:xfrm>
            <a:off x="467545" y="3356992"/>
            <a:ext cx="4968552" cy="249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ФОТО детей МБДОУ\семинар головоломки\город методобьед 2023г головоломки\20230518_094049.jpg"/>
          <p:cNvPicPr/>
          <p:nvPr/>
        </p:nvPicPr>
        <p:blipFill>
          <a:blip r:embed="rId5" cstate="print"/>
          <a:srcRect t="11801" r="15919"/>
          <a:stretch>
            <a:fillRect/>
          </a:stretch>
        </p:blipFill>
        <p:spPr bwMode="auto">
          <a:xfrm>
            <a:off x="5508104" y="3356992"/>
            <a:ext cx="30243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ebmg.ru/wp-content/uploads/2022/01/90-20220108_22242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420888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:\ФОТО детей МБДОУ\семинар головоломки\город методобьед 2023г головоломки\20230518_0946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176464" cy="32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ФОТО детей МБДОУ\семинар головоломки\город методобьед 2023г головоломки\20230518_090239.jpg"/>
          <p:cNvPicPr/>
          <p:nvPr/>
        </p:nvPicPr>
        <p:blipFill>
          <a:blip r:embed="rId3" cstate="print"/>
          <a:srcRect l="35532"/>
          <a:stretch>
            <a:fillRect/>
          </a:stretch>
        </p:blipFill>
        <p:spPr bwMode="auto">
          <a:xfrm rot="5400000">
            <a:off x="5076055" y="188642"/>
            <a:ext cx="3240360" cy="3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ФОТО детей МБДОУ\семинар головоломки\город методобьед 2023г головоломки\20230518_092736.jpg"/>
          <p:cNvPicPr/>
          <p:nvPr/>
        </p:nvPicPr>
        <p:blipFill>
          <a:blip r:embed="rId4" cstate="print"/>
          <a:srcRect t="10811"/>
          <a:stretch>
            <a:fillRect/>
          </a:stretch>
        </p:blipFill>
        <p:spPr bwMode="auto">
          <a:xfrm>
            <a:off x="2699792" y="3429000"/>
            <a:ext cx="39604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igroved.ru/db/games/images/87/887/igroved_bamboozlers-set-of-4_04.jpg"/>
          <p:cNvPicPr/>
          <p:nvPr/>
        </p:nvPicPr>
        <p:blipFill>
          <a:blip r:embed="rId5" cstate="print"/>
          <a:srcRect l="12000" r="12000"/>
          <a:stretch>
            <a:fillRect/>
          </a:stretch>
        </p:blipFill>
        <p:spPr bwMode="auto">
          <a:xfrm>
            <a:off x="7020272" y="4293096"/>
            <a:ext cx="1368152" cy="130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un9-86.userapi.com/impg/pHc2-elgSGS5PQFyD4isA3N-66fjHcgwRcgNIg/MgJS1sKkQWU.jpg?size=1080x1083&amp;quality=96&amp;sign=b9d80f375c37e98f2056b02a1727e1d9&amp;c_uniq_tag=8n64JLwZsNE641_lIz_B8bzNmxvx0n9I_Mq6sKmlHvU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29309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82424"/>
          </a:xfrm>
        </p:spPr>
        <p:txBody>
          <a:bodyPr>
            <a:normAutofit fontScale="92500"/>
          </a:bodyPr>
          <a:lstStyle/>
          <a:p>
            <a:r>
              <a:rPr lang="ru-RU" sz="2000" dirty="0" smtClean="0"/>
              <a:t>Оформлена галерея с оригинальными фото, методическими и практическими материалами «Мира головоломок»</a:t>
            </a:r>
            <a:endParaRPr lang="ru-RU" sz="2000" dirty="0"/>
          </a:p>
        </p:txBody>
      </p:sp>
      <p:pic>
        <p:nvPicPr>
          <p:cNvPr id="5" name="Рисунок 4" descr="Z:\ФОТО детей МБДОУ\семинар головоломки\город методобьед 2023г головоломки\20230518_100421.jpg"/>
          <p:cNvPicPr/>
          <p:nvPr/>
        </p:nvPicPr>
        <p:blipFill>
          <a:blip r:embed="rId2" cstate="print"/>
          <a:srcRect l="36963" t="16447"/>
          <a:stretch>
            <a:fillRect/>
          </a:stretch>
        </p:blipFill>
        <p:spPr bwMode="auto">
          <a:xfrm>
            <a:off x="1043608" y="3789040"/>
            <a:ext cx="2952328" cy="203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ФОТО детей МБДОУ\семинар головоломки\город методобьед 2023г головоломки\20230518_100409.jpg"/>
          <p:cNvPicPr/>
          <p:nvPr/>
        </p:nvPicPr>
        <p:blipFill>
          <a:blip r:embed="rId3" cstate="print"/>
          <a:srcRect l="4936" t="2250"/>
          <a:stretch>
            <a:fillRect/>
          </a:stretch>
        </p:blipFill>
        <p:spPr bwMode="auto">
          <a:xfrm>
            <a:off x="4427984" y="2564904"/>
            <a:ext cx="4160093" cy="312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ФОТО детей МБДОУ\семинар головоломки\город методобьед 2023г головоломки\20230518_100439.jpg"/>
          <p:cNvPicPr/>
          <p:nvPr/>
        </p:nvPicPr>
        <p:blipFill>
          <a:blip r:embed="rId4" cstate="print"/>
          <a:srcRect l="3492" t="13967"/>
          <a:stretch>
            <a:fillRect/>
          </a:stretch>
        </p:blipFill>
        <p:spPr bwMode="auto">
          <a:xfrm>
            <a:off x="539552" y="1340768"/>
            <a:ext cx="3980309" cy="266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lubmama.ru/uploads/posts/2022-08/1660598837_29-klubmama-ru-p-podelki-rukami-golovolomki-foto-30.jpg"/>
          <p:cNvPicPr/>
          <p:nvPr/>
        </p:nvPicPr>
        <p:blipFill>
          <a:blip r:embed="rId5" cstate="print"/>
          <a:srcRect l="16298" t="7510" r="14161"/>
          <a:stretch>
            <a:fillRect/>
          </a:stretch>
        </p:blipFill>
        <p:spPr bwMode="auto">
          <a:xfrm>
            <a:off x="5652120" y="1484784"/>
            <a:ext cx="864096" cy="96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mpic/5245589/img_id7841809780049423949.jpeg/ori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1268760"/>
            <a:ext cx="1008112" cy="114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Статус инновационной площадки</a:t>
            </a:r>
            <a:endParaRPr lang="ru-RU" sz="3600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51520" y="980728"/>
            <a:ext cx="8892480" cy="52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1809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lang="ru-RU" sz="1800" b="1" dirty="0" smtClean="0" bmk="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ашему саду -  Муниципальному бюджетному дошкольному образовательному учреждению "Детский сад № 38 "Дельфин"- Центр развития города Евпатории Республики Крым» </a:t>
            </a:r>
            <a:r>
              <a:rPr lang="ru-RU" sz="1800" b="1" dirty="0" smtClean="0" bmk="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05.04.2021 </a:t>
            </a:r>
            <a:r>
              <a:rPr lang="ru-RU" sz="1800" b="1" dirty="0" smtClean="0" bmk="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присвоен статус инновационной площадки федерального уровня</a:t>
            </a:r>
          </a:p>
          <a:p>
            <a:pPr marL="0" lvl="0" indent="1809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800" b="1" i="0" u="none" strike="noStrike" cap="none" normalizeH="0" baseline="0" dirty="0" smtClean="0" bmk="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АНО ДПО «НИИ дошкольного образования «Воспитатели России» </a:t>
            </a:r>
          </a:p>
          <a:p>
            <a:pPr marL="0" lvl="0" indent="1809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800" b="0" i="1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направлению </a:t>
            </a:r>
            <a:r>
              <a:rPr kumimoji="0" lang="ru-RU" sz="18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«Образовательный модуль «Мир головоломок» </a:t>
            </a:r>
          </a:p>
          <a:p>
            <a:pPr marL="0" lvl="0" indent="1809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18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смарт-тренинг для дошкольников»</a:t>
            </a:r>
            <a:endParaRPr kumimoji="0" lang="ru-RU" sz="1800" b="0" i="1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Научным руководителем инновационной площадки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Казунина Ирина  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Ивановна,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 методической службы АНО ДПО «НИИ дошкольного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образования «Воспитатели России», заместитель руководителя федерального 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экспертного совета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ВОО «Воспитатели России»,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отличник народного просвещения РФ.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Консультационное сопровождение проекта осуществляет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Красноухов В.И.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кандидат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технических наук, изобретатель многочисленных развивающих игр и механических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головоломок, почётный член Всероссийского общества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изобретателей и рационализаторов, имеет более 40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патентов на изобретения. </a:t>
            </a: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«Евпаторийской Здравнице»  10.12.2021г.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была опубликована статья о присвоении  МБДОУ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статуса инновационной площадки.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ИННОВ ПЛОЩ СБОР МАТЕРИАЛОВ\Здравница.jpg"/>
          <p:cNvPicPr/>
          <p:nvPr/>
        </p:nvPicPr>
        <p:blipFill>
          <a:blip r:embed="rId2" cstate="print"/>
          <a:srcRect l="6702" t="23635" r="4834" b="21752"/>
          <a:stretch>
            <a:fillRect/>
          </a:stretch>
        </p:blipFill>
        <p:spPr bwMode="auto">
          <a:xfrm>
            <a:off x="6084168" y="4653136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098448"/>
          </a:xfrm>
        </p:spPr>
        <p:txBody>
          <a:bodyPr>
            <a:normAutofit fontScale="92500"/>
          </a:bodyPr>
          <a:lstStyle/>
          <a:p>
            <a:r>
              <a:rPr lang="ru-RU" sz="2000" dirty="0" smtClean="0"/>
              <a:t>Педагогами МБДОУ разработана и создана Рабочая тетрадь  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/>
              <a:t>Веселые и познавательные головоломки в подводном мире «В гостях у дельфина».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18634" b="19329"/>
          <a:stretch>
            <a:fillRect/>
          </a:stretch>
        </p:blipFill>
        <p:spPr bwMode="auto">
          <a:xfrm rot="21240865">
            <a:off x="544140" y="1372489"/>
            <a:ext cx="2144334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18047" r="4828" b="17311"/>
          <a:stretch>
            <a:fillRect/>
          </a:stretch>
        </p:blipFill>
        <p:spPr bwMode="auto">
          <a:xfrm rot="16200000">
            <a:off x="3219535" y="1109059"/>
            <a:ext cx="2030241" cy="306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18560" b="12291"/>
          <a:stretch>
            <a:fillRect/>
          </a:stretch>
        </p:blipFill>
        <p:spPr bwMode="auto">
          <a:xfrm rot="15809372">
            <a:off x="3151791" y="3245718"/>
            <a:ext cx="2098408" cy="29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t="21481" b="12741"/>
          <a:stretch>
            <a:fillRect/>
          </a:stretch>
        </p:blipFill>
        <p:spPr bwMode="auto">
          <a:xfrm rot="16679509">
            <a:off x="5837927" y="1297450"/>
            <a:ext cx="2376263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t="19346" r="8696" b="24932"/>
          <a:stretch>
            <a:fillRect/>
          </a:stretch>
        </p:blipFill>
        <p:spPr bwMode="auto">
          <a:xfrm>
            <a:off x="5724128" y="3573016"/>
            <a:ext cx="1872208" cy="211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7931224" cy="2232248"/>
          </a:xfrm>
        </p:spPr>
        <p:txBody>
          <a:bodyPr>
            <a:noAutofit/>
          </a:bodyPr>
          <a:lstStyle/>
          <a:p>
            <a:pPr lvl="0" indent="180975" algn="l" fontAlgn="base">
              <a:spcAft>
                <a:spcPct val="0"/>
              </a:spcAft>
            </a:pP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 bmk="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 bmk="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653136"/>
            <a:ext cx="2952328" cy="20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373216"/>
            <a:ext cx="3240360" cy="122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un9-86.userapi.com/impg/pHc2-elgSGS5PQFyD4isA3N-66fjHcgwRcgNIg/MgJS1sKkQWU.jpg?size=1080x1083&amp;quality=96&amp;sign=b9d80f375c37e98f2056b02a1727e1d9&amp;c_uniq_tag=8n64JLwZsNE641_lIz_B8bzNmxvx0n9I_Mq6sKmlHvU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445224"/>
            <a:ext cx="1152128" cy="118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131840" y="4509120"/>
            <a:ext cx="5472608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Головоломки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это не только умное развлечение, они развивают интеллект, сообразительность и креативность мышления. 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 головоломок укрепляет веру человека в свои силы.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548680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учреждения в инновационной деятельности, безусловно, ведет  к позитивным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изменениям.      Работа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продолжается согласно плану.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2023-2024 учебном году  на инновационную площадку  МБДОУ были введены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группы среднего дошкольного возраста и 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группа младшего дошкольного возраста. </a:t>
            </a: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Планируется дополнительное обучение педагогов, приобретение практических и методических материалов  по теме.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 конце 2023-2024 учебного года подведутся  промежуточные итоги работы, будет внесена  корректировка в план работы  инновационной площадки.</a:t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  2024 г.  планируется провести  семинар-практикум для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Внедрение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инновационных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технологий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воспитательно-образовательный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процесс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ДОУ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«Мир головоломок»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смарт-тренинг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для дошкольников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Работа инновационной площадки </a:t>
            </a:r>
            <a:r>
              <a:rPr kumimoji="0" lang="ru-RU" b="1" i="1" u="none" strike="noStrike" kern="1200" cap="none" spc="0" normalizeH="0" baseline="0" noProof="0" dirty="0" smtClean="0" bmk="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направлению  </a:t>
            </a:r>
            <a:r>
              <a:rPr kumimoji="0" lang="ru-RU" b="1" i="1" u="none" strike="noStrike" kern="1200" cap="none" spc="0" normalizeH="0" baseline="0" noProof="0" dirty="0" smtClean="0" bmk="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«Образовательный модуль «Мир головоломок» смарт-тренинг для дошкольников»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МБДОУ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«ДС </a:t>
            </a:r>
          </a:p>
          <a:p>
            <a:pPr marL="0" marR="0" lvl="0" indent="180975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 38 «Дельфин» - ЦР»  продолжится до 2027 года.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 bmk="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 bmk="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Подготовка педагогов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Став участниками  инновационной площадки МБДОУ </a:t>
            </a: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«ДС № 38 «Дельфин» - ЦР»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провел  следующие мероприятия: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 МБДОУ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«ДС № 38 «Дельфин» - ЦР»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АНО ДПО «НИИ дошкольного образования «Воспитатели России»  заключен договор, подписаны соглашения, разработаны локальные акты.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Сотрудники нашего учреждения прошли обучение по программе повышения квалификации «Развитие интеллектуальных способностей детей с использованием технологии смарт- тренинга».  Очный этап курсов провела научный руководитель инновационной площадки Казунина И.И.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Наши педагоги – участники тематических форумов (12 сертификатов),активные слушатели вебинаров и семинаров</a:t>
            </a:r>
            <a:r>
              <a:rPr lang="ru-RU" sz="1600" dirty="0" smtClean="0" bmk="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«НИИ дошкольного образования «Воспитатели России»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5" name="Рисунок 4" descr="C:\Users\User\Desktop\ИННОВ ПЛОЩ СБОР МАТЕРИАЛОВ\фото мы.jpg"/>
          <p:cNvPicPr/>
          <p:nvPr/>
        </p:nvPicPr>
        <p:blipFill>
          <a:blip r:embed="rId2" cstate="print"/>
          <a:srcRect l="9281" t="21594" r="19282" b="32648"/>
          <a:stretch>
            <a:fillRect/>
          </a:stretch>
        </p:blipFill>
        <p:spPr bwMode="auto">
          <a:xfrm>
            <a:off x="2555776" y="3717032"/>
            <a:ext cx="3679136" cy="176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удостовер\0-02-05-d003d66831b711f7588a8473ea481703f7372fe1f23c6fda466a4d6f9fad1082_97b3dd79b439d1a7.jpg"/>
          <p:cNvPicPr/>
          <p:nvPr/>
        </p:nvPicPr>
        <p:blipFill>
          <a:blip r:embed="rId3" cstate="print"/>
          <a:srcRect t="15056" r="2643" b="25847"/>
          <a:stretch>
            <a:fillRect/>
          </a:stretch>
        </p:blipFill>
        <p:spPr bwMode="auto">
          <a:xfrm>
            <a:off x="539552" y="3861048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удостовер\0-02-05-60059d5534f56bb36b3fb43d35c60eaa83cde176732cfe4d626ea1e18e599031_faa969e662ddae68.jpg"/>
          <p:cNvPicPr/>
          <p:nvPr/>
        </p:nvPicPr>
        <p:blipFill>
          <a:blip r:embed="rId4" cstate="print"/>
          <a:srcRect t="21581" b="16060"/>
          <a:stretch>
            <a:fillRect/>
          </a:stretch>
        </p:blipFill>
        <p:spPr bwMode="auto">
          <a:xfrm>
            <a:off x="6516216" y="3861048"/>
            <a:ext cx="1872208" cy="152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удостовер\0-02-05-a086a7c2f10e1d960a58f0efa3598a50bf83b504f15973048162f72ce98f84d2_3c9a090b922f0d73.jpg"/>
          <p:cNvPicPr/>
          <p:nvPr/>
        </p:nvPicPr>
        <p:blipFill>
          <a:blip r:embed="rId5" cstate="print"/>
          <a:srcRect t="22465" r="2430" b="27460"/>
          <a:stretch>
            <a:fillRect/>
          </a:stretch>
        </p:blipFill>
        <p:spPr bwMode="auto">
          <a:xfrm>
            <a:off x="3707904" y="5085184"/>
            <a:ext cx="2035616" cy="139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удостовер\0-02-05-d2059caf384b905468e06e5be5529c5a527b9658c6c3cde815b0c322a486f5ff_aa6d42ace3521edb.jpg"/>
          <p:cNvPicPr/>
          <p:nvPr/>
        </p:nvPicPr>
        <p:blipFill>
          <a:blip r:embed="rId6" cstate="print"/>
          <a:srcRect l="3024" t="21832" b="28482"/>
          <a:stretch>
            <a:fillRect/>
          </a:stretch>
        </p:blipFill>
        <p:spPr bwMode="auto">
          <a:xfrm>
            <a:off x="539552" y="5445224"/>
            <a:ext cx="1333464" cy="9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удостовер\0-02-05-493c42d041989d1dd5cdc9d8b344b2117736376f55f2ba2329b1e1d25886ca55_f710bcf0aaaabbc9.jpg"/>
          <p:cNvPicPr/>
          <p:nvPr/>
        </p:nvPicPr>
        <p:blipFill>
          <a:blip r:embed="rId7" cstate="print"/>
          <a:srcRect l="10543" r="24278"/>
          <a:stretch>
            <a:fillRect/>
          </a:stretch>
        </p:blipFill>
        <p:spPr bwMode="auto">
          <a:xfrm rot="16200000">
            <a:off x="2089120" y="4975776"/>
            <a:ext cx="1327344" cy="154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удостовер\0-02-05-6139fc18af340f8f85e96ec275c3cb85542c6e93fc71e90ae6e8e00e5e3cb929_ed4107c52f72ef02.jpg"/>
          <p:cNvPicPr/>
          <p:nvPr/>
        </p:nvPicPr>
        <p:blipFill>
          <a:blip r:embed="rId8" cstate="print"/>
          <a:srcRect l="5532" t="26474" r="4316" b="25722"/>
          <a:stretch>
            <a:fillRect/>
          </a:stretch>
        </p:blipFill>
        <p:spPr bwMode="auto">
          <a:xfrm>
            <a:off x="7452320" y="5517232"/>
            <a:ext cx="1440160" cy="8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удостовер\0-02-05-369cb108bd1729e70057b99dadf64bb7ca9ba740765b54d596245245221bf991_940de7f3ab5e7add.jpg"/>
          <p:cNvPicPr/>
          <p:nvPr/>
        </p:nvPicPr>
        <p:blipFill>
          <a:blip r:embed="rId9" cstate="print"/>
          <a:srcRect l="12382" r="21936"/>
          <a:stretch>
            <a:fillRect/>
          </a:stretch>
        </p:blipFill>
        <p:spPr bwMode="auto">
          <a:xfrm rot="16200000">
            <a:off x="6032021" y="4993317"/>
            <a:ext cx="1256428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20688"/>
            <a:ext cx="818388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Давайте сначала определим, что же такое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СМАТР-ТРЕНИНГ ДЛЯ ДОШКОЛЬНИКОВ?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0832" y="20350796"/>
            <a:ext cx="6113487" cy="79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502920" y="1844824"/>
            <a:ext cx="8101528" cy="4464496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СЛОВО СМАРТ основное значение которого определяется как толковый, сообразительный, умный и находчивый.</a:t>
            </a: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♦ 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Specific–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конкретный</a:t>
            </a: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♦ 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Measurable –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измеримый</a:t>
            </a: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♦ 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Attainable –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достижимый</a:t>
            </a: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♦ 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Relevant –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значимый</a:t>
            </a: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♦ 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Time-bound –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ограниченный во времени</a:t>
            </a:r>
          </a:p>
          <a:p>
            <a:pPr>
              <a:buNone/>
            </a:pP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Слово ТРЕНИНГ </a:t>
            </a: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(в пер. с англ. </a:t>
            </a:r>
            <a:r>
              <a:rPr lang="ru-RU" sz="4300" b="1" i="1" u="sng" dirty="0" smtClean="0">
                <a:latin typeface="Times New Roman" pitchFamily="18" charset="0"/>
                <a:cs typeface="Times New Roman" pitchFamily="18" charset="0"/>
              </a:rPr>
              <a:t>обучать, воспитывать</a:t>
            </a: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Под СМАРТ-ТРЕНИНГОМ мы будем понимать метод активного обучения детей, направленный на достижение поставленных целей, развитие познавательного интереса, сообразительности и находчивости.</a:t>
            </a:r>
          </a:p>
          <a:p>
            <a:pPr>
              <a:buNone/>
            </a:pP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4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целях реализации деятельности инновационной площадки,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учреждением было приобретено </a:t>
            </a:r>
          </a:p>
          <a:p>
            <a:pPr lvl="0" algn="ct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7 больших авторских наборов для дошкольников  «</a:t>
            </a:r>
            <a:r>
              <a:rPr lang="ru-RU" sz="4300" i="1" dirty="0" smtClean="0">
                <a:latin typeface="Times New Roman" pitchFamily="18" charset="0"/>
                <a:cs typeface="Times New Roman" pitchFamily="18" charset="0"/>
              </a:rPr>
              <a:t>МИР ГОЛОВОЛОМОК» .</a:t>
            </a:r>
          </a:p>
          <a:p>
            <a:pPr lvl="0" algn="ctr">
              <a:buNone/>
            </a:pPr>
            <a:r>
              <a:rPr lang="ru-RU" sz="4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Организованна работа  творческой группы. В нее вошли :воспитатели, педагоги дополнительного образования, педагог - психолог,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ответственный исполнитель - старший воспитатель, руководитель группы – заместитель заведующего по УВР. </a:t>
            </a:r>
          </a:p>
          <a:p>
            <a:pPr lvl="0" algn="ct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огласован  и утвержден  план работы.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64704"/>
            <a:ext cx="7813496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педагогами учреждения в декабре 2021года был проведен первый семинар «Смарт- тренинг для дошкольников  «МИР ГОЛОВОЛОМОК»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Педагогический коллектив был ознакомлен с локальными актами, с планом работы инновационной площадки. Педагоги погружены в историю головоломок.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практике испытали игровые набор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F:\в работе\ПЕДСОВЕТЫ\Педсоветы 2022\Педсовет № 2 ДЕКАБРЬ 2022\к презентации\ИННОВ ПЛОЩ СБОР МАТЕРИАЛОВ\НАШ СЕМИНАР\6.jpg"/>
          <p:cNvPicPr>
            <a:picLocks noGrp="1"/>
          </p:cNvPicPr>
          <p:nvPr>
            <p:ph idx="1"/>
          </p:nvPr>
        </p:nvPicPr>
        <p:blipFill>
          <a:blip r:embed="rId2" cstate="print"/>
          <a:srcRect t="12547" b="16186"/>
          <a:stretch>
            <a:fillRect/>
          </a:stretch>
        </p:blipFill>
        <p:spPr bwMode="auto">
          <a:xfrm>
            <a:off x="395536" y="2060848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149080"/>
            <a:ext cx="2088232" cy="248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0832" y="20350796"/>
            <a:ext cx="6113487" cy="79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в работе\ПЕДСОВЕТЫ\Педсоветы 2022\Педсовет № 2 ДЕКАБРЬ 2022\к презентации\ИННОВ ПЛОЩ СБОР МАТЕРИАЛОВ\НАШ СЕМИНАР\IMG_20211228_140615.jpg"/>
          <p:cNvPicPr/>
          <p:nvPr/>
        </p:nvPicPr>
        <p:blipFill>
          <a:blip r:embed="rId5" cstate="print"/>
          <a:srcRect l="18412" t="14429" r="2461" b="24774"/>
          <a:stretch>
            <a:fillRect/>
          </a:stretch>
        </p:blipFill>
        <p:spPr bwMode="auto">
          <a:xfrm>
            <a:off x="6300192" y="2060848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в работе\ПЕДСОВЕТЫ\Педсоветы 2022\Педсовет № 2 ДЕКАБРЬ 2022\к презентации\ИННОВ ПЛОЩ СБОР МАТЕРИАЛОВ\НАШ СЕМИНАР\IMG_20211228_140732.jpg"/>
          <p:cNvPicPr/>
          <p:nvPr/>
        </p:nvPicPr>
        <p:blipFill>
          <a:blip r:embed="rId6" cstate="print"/>
          <a:srcRect t="8783" b="13425"/>
          <a:stretch>
            <a:fillRect/>
          </a:stretch>
        </p:blipFill>
        <p:spPr bwMode="auto">
          <a:xfrm>
            <a:off x="395536" y="4365104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в работе\ПЕДСОВЕТЫ\Педсоветы 2022\Педсовет № 2 ДЕКАБРЬ 2022\к презентации\ИННОВ ПЛОЩ СБОР МАТЕРИАЛОВ\НАШ СЕМИНАР\IMG_20211228_141318.jpg"/>
          <p:cNvPicPr/>
          <p:nvPr/>
        </p:nvPicPr>
        <p:blipFill>
          <a:blip r:embed="rId7" cstate="print"/>
          <a:srcRect l="23597" t="25596" r="20439" b="36888"/>
          <a:stretch>
            <a:fillRect/>
          </a:stretch>
        </p:blipFill>
        <p:spPr bwMode="auto">
          <a:xfrm>
            <a:off x="3347864" y="2204864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в работе\ПЕДСОВЕТЫ\Педсоветы 2022\Педсовет № 2 ДЕКАБРЬ 2022\к презентации\ИННОВ ПЛОЩ СБОР МАТЕРИАЛОВ\НАШ СЕМИНАР\IMG_20211228_141620.jpg"/>
          <p:cNvPicPr/>
          <p:nvPr/>
        </p:nvPicPr>
        <p:blipFill>
          <a:blip r:embed="rId8" cstate="print"/>
          <a:srcRect l="13227" t="35383" r="4984" b="15433"/>
          <a:stretch>
            <a:fillRect/>
          </a:stretch>
        </p:blipFill>
        <p:spPr bwMode="auto">
          <a:xfrm>
            <a:off x="3059832" y="4293096"/>
            <a:ext cx="3152513" cy="23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634704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mypresentation.ru/documents/a4a331738fac7367efe1d479445e50ce/img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1281540" cy="87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dn2.static1-sima-land.com/items/4660943/0/700-nw.jpg"/>
          <p:cNvPicPr/>
          <p:nvPr/>
        </p:nvPicPr>
        <p:blipFill>
          <a:blip r:embed="rId3" cstate="print"/>
          <a:srcRect l="10874" t="10033" r="9982" b="8863"/>
          <a:stretch>
            <a:fillRect/>
          </a:stretch>
        </p:blipFill>
        <p:spPr bwMode="auto">
          <a:xfrm>
            <a:off x="1403648" y="476672"/>
            <a:ext cx="1172919" cy="98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cdn2.static1-sima-land.com/items/6438853/1/700-nw.jpg"/>
          <p:cNvPicPr/>
          <p:nvPr/>
        </p:nvPicPr>
        <p:blipFill>
          <a:blip r:embed="rId4" cstate="print"/>
          <a:srcRect l="10877" t="9030" r="10316" b="10612"/>
          <a:stretch>
            <a:fillRect/>
          </a:stretch>
        </p:blipFill>
        <p:spPr bwMode="auto">
          <a:xfrm>
            <a:off x="0" y="260648"/>
            <a:ext cx="1362190" cy="11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razvivalo4ki.ru/uploaded/image/Krasnouhova_3.jpg"/>
          <p:cNvPicPr/>
          <p:nvPr/>
        </p:nvPicPr>
        <p:blipFill>
          <a:blip r:embed="rId5" cstate="print"/>
          <a:srcRect l="4029" t="6017" r="2173" b="6877"/>
          <a:stretch>
            <a:fillRect/>
          </a:stretch>
        </p:blipFill>
        <p:spPr bwMode="auto">
          <a:xfrm>
            <a:off x="0" y="3789040"/>
            <a:ext cx="19797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771800" y="404664"/>
            <a:ext cx="5904656" cy="3284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нашем учреждении уделяется большое внимание развитию логического мышления детей, памяти, воображения.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Проводятся целенаправленные  занятия воспитателями, педагогами дополнительного образования, ведется индивидуальная  работа, конструктивная деятельность любых видов, экспериментирование.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играх-головоломках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развивается умение сосредоточенно думать, способность к длительному умственному напряжению, интерес к интеллектуальной деятельности, познавательный интерес и другие качества будущего школьника.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Игры-головоломки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способствуют развитию и становлению нравственно-волевых качеств личности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дошкольника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Игры-головоломки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учат детей усидчивости, умению решать проблемы, развивают воображение, логическое и образное мышление, а также зрительно-моторную координацию.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501008"/>
            <a:ext cx="1834037" cy="116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фото сад\ГОЛОВОЛОМКИ\Новая папка\с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40768"/>
            <a:ext cx="936104" cy="1775643"/>
          </a:xfrm>
          <a:prstGeom prst="rect">
            <a:avLst/>
          </a:prstGeom>
          <a:noFill/>
        </p:spPr>
      </p:pic>
      <p:pic>
        <p:nvPicPr>
          <p:cNvPr id="14" name="Содержимое 5" descr="https://for-sp.ru/wa-data/public/shop/products/08/32/13208/images/47492/47492.750x0.pn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869160"/>
            <a:ext cx="830263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cs5.livemaster.ru/storage/7c/ff/b32d6f160ce12797db8cd43ce14n--materialy-dlya-tvorchestva-zhuchki.jpg"/>
          <p:cNvPicPr/>
          <p:nvPr/>
        </p:nvPicPr>
        <p:blipFill>
          <a:blip r:embed="rId9" cstate="print"/>
          <a:srcRect l="6370" t="20567" r="30881" b="6383"/>
          <a:stretch>
            <a:fillRect/>
          </a:stretch>
        </p:blipFill>
        <p:spPr bwMode="auto">
          <a:xfrm>
            <a:off x="7596336" y="4869160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User\Desktop\фото сад\ГОЛОВОЛОМКИ\Новая папка\с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348880"/>
            <a:ext cx="2745856" cy="1412776"/>
          </a:xfrm>
          <a:prstGeom prst="rect">
            <a:avLst/>
          </a:prstGeom>
          <a:noFill/>
        </p:spPr>
      </p:pic>
      <p:pic>
        <p:nvPicPr>
          <p:cNvPr id="3076" name="Picture 4" descr="C:\Users\User\Desktop\фото сад\ГОЛОВОЛОМКИ\Новая папка\с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3933056"/>
            <a:ext cx="1773305" cy="1800200"/>
          </a:xfrm>
          <a:prstGeom prst="rect">
            <a:avLst/>
          </a:prstGeom>
          <a:noFill/>
        </p:spPr>
      </p:pic>
      <p:pic>
        <p:nvPicPr>
          <p:cNvPr id="3077" name="Picture 5" descr="C:\Users\User\Desktop\фото сад\ГОЛОВОЛОМКИ\Новая папка\с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3861048"/>
            <a:ext cx="1048092" cy="2016224"/>
          </a:xfrm>
          <a:prstGeom prst="rect">
            <a:avLst/>
          </a:prstGeom>
          <a:noFill/>
        </p:spPr>
      </p:pic>
      <p:pic>
        <p:nvPicPr>
          <p:cNvPr id="3078" name="Picture 6" descr="C:\Users\User\Desktop\фото сад\ГОЛОВОЛОМКИ\Новая папка\с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52120" y="4365104"/>
            <a:ext cx="1873684" cy="1592757"/>
          </a:xfrm>
          <a:prstGeom prst="rect">
            <a:avLst/>
          </a:prstGeom>
          <a:noFill/>
        </p:spPr>
      </p:pic>
      <p:pic>
        <p:nvPicPr>
          <p:cNvPr id="1026" name="Picture 2" descr="C:\Users\User\Desktop\фото сад\ГОЛОВОЛОМКИ\ЕВ Мельниченко\г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221088"/>
            <a:ext cx="1403648" cy="1763127"/>
          </a:xfrm>
          <a:prstGeom prst="rect">
            <a:avLst/>
          </a:prstGeom>
          <a:noFill/>
        </p:spPr>
      </p:pic>
      <p:pic>
        <p:nvPicPr>
          <p:cNvPr id="1027" name="Picture 3" descr="C:\Users\User\Desktop\фото сад\ГОЛОВОЛОМКИ\ЕВ Мельниченко\г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39952" y="3501008"/>
            <a:ext cx="1812856" cy="1541861"/>
          </a:xfrm>
          <a:prstGeom prst="rect">
            <a:avLst/>
          </a:prstGeom>
          <a:noFill/>
        </p:spPr>
      </p:pic>
      <p:pic>
        <p:nvPicPr>
          <p:cNvPr id="1028" name="Picture 4" descr="C:\Users\User\Desktop\фото сад\ГОЛОВОЛОМКИ\ЕВ Мельниченко\г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3608" y="908720"/>
            <a:ext cx="1008112" cy="162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Знакомство детей с головоломками</a:t>
            </a:r>
            <a:endParaRPr lang="ru-RU" dirty="0"/>
          </a:p>
        </p:txBody>
      </p:sp>
      <p:pic>
        <p:nvPicPr>
          <p:cNvPr id="6" name="Рисунок 5" descr="C:\Users\User\Desktop\ИННОВ ПЛОЩ СБОР МАТЕРИАЛОВ\Занятия Т.И. Оболенцева\0-02-05-690767319a35430aed19a6fc08250740952be5c66143151bcf19e5a3c948b4d6_be7b4887040cd57e.jpg"/>
          <p:cNvPicPr/>
          <p:nvPr/>
        </p:nvPicPr>
        <p:blipFill>
          <a:blip r:embed="rId2" cstate="print"/>
          <a:srcRect t="1116" b="35268"/>
          <a:stretch>
            <a:fillRect/>
          </a:stretch>
        </p:blipFill>
        <p:spPr bwMode="auto">
          <a:xfrm>
            <a:off x="251520" y="1268760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ИННОВ ПЛОЩ СБОР МАТЕРИАЛОВ\Занятия Т.И. Оболенцева\0-02-05-d1e533a6bcf05189f164ed0146f93b5d454358837649a888cb7e0173e0de33df_969bdf13e607d016.jpg"/>
          <p:cNvPicPr/>
          <p:nvPr/>
        </p:nvPicPr>
        <p:blipFill>
          <a:blip r:embed="rId3" cstate="print"/>
          <a:srcRect t="29109" b="6901"/>
          <a:stretch>
            <a:fillRect/>
          </a:stretch>
        </p:blipFill>
        <p:spPr bwMode="auto">
          <a:xfrm>
            <a:off x="179512" y="4149080"/>
            <a:ext cx="266429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ИННОВ ПЛОЩ СБОР МАТЕРИАЛОВ\Занятия Т.И. Оболенцева\0-02-05-efda5547f1bd55f779faedd476d5b6f702554337dbae79a748ccfd81d7ad3d81_2b1858234221b60b.jpg"/>
          <p:cNvPicPr/>
          <p:nvPr/>
        </p:nvPicPr>
        <p:blipFill>
          <a:blip r:embed="rId4" cstate="print"/>
          <a:srcRect t="24341"/>
          <a:stretch>
            <a:fillRect/>
          </a:stretch>
        </p:blipFill>
        <p:spPr bwMode="auto">
          <a:xfrm>
            <a:off x="6156176" y="4077072"/>
            <a:ext cx="28083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ИННОВ ПЛОЩ СБОР МАТЕРИАЛОВ\Н.А. Шпаченко\0-02-05-7b28f88dac4d2bf78a066e6078afb6c173b281d0aef0fa955be93ad43b6cce42_6f05b8173102ff7c.jpg"/>
          <p:cNvPicPr/>
          <p:nvPr/>
        </p:nvPicPr>
        <p:blipFill>
          <a:blip r:embed="rId5" cstate="print"/>
          <a:srcRect l="12041" t="15430" r="7808" b="14837"/>
          <a:stretch>
            <a:fillRect/>
          </a:stretch>
        </p:blipFill>
        <p:spPr bwMode="auto">
          <a:xfrm>
            <a:off x="6156176" y="1340768"/>
            <a:ext cx="27363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15816" y="1412776"/>
            <a:ext cx="324036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Благодаря играм-головоломкам, ребенок получает возможность включиться в деятельность, в ходе которой могла бы проявиться его активность в рамках нестандартной, неоднозначной ситуации, когда необходимо обнаружить скрытые, «закодированные» пути решения поставленных задач.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МБДОУ проводится оснащение развивающей предметно-пространственной среды игровыми материалами: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Включение комплектов «МИР ГОЛОВОЛОМОК» в игровое пространство.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Расширение спектра вариативных интеллектуальных игр в групповом и внегрупповом пространстве детского сада.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404664"/>
            <a:ext cx="8183880" cy="6048672"/>
          </a:xfrm>
        </p:spPr>
        <p:txBody>
          <a:bodyPr>
            <a:normAutofit fontScale="625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инновационной площадки первого года – старшая группа «Радуга»,  знакомятся с «Миром головоломок», осваивают игры, правила.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участниками второго года инновационной площадки – подготовительная группа «Дельфин», расширяется база игр, совершенствуются навыки понимания и самостоятельной работы с инструкцией.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Следующий этап работы - работа с  усложнениями по уровням.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solidFill>
                <a:srgbClr val="212529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своей работе воспитатели используют не только игры набора "Мир головоломок", но и методические пособия, направленные на познавательное развитие, изготовленные своими руками в совместной деятельности с детьми и родителями.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Новизна , разнообразие головоломок и логических игр позволяет детям с интересом включаться в работу, находить новаторские пути решения, стремясь к конечному результату.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логического мышления – это залог успеха дошкольника в школе.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25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учреждения в инновационной деятельности, безусловно, ведет  к позитивным изменениям.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esktop\фото сад\11\с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44824"/>
            <a:ext cx="1872208" cy="1821150"/>
          </a:xfrm>
          <a:prstGeom prst="rect">
            <a:avLst/>
          </a:prstGeom>
          <a:noFill/>
        </p:spPr>
      </p:pic>
      <p:pic>
        <p:nvPicPr>
          <p:cNvPr id="2051" name="Picture 3" descr="C:\Users\User\Desktop\фото сад\11\с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1512168" cy="1785863"/>
          </a:xfrm>
          <a:prstGeom prst="rect">
            <a:avLst/>
          </a:prstGeom>
          <a:noFill/>
        </p:spPr>
      </p:pic>
      <p:pic>
        <p:nvPicPr>
          <p:cNvPr id="2052" name="Picture 4" descr="C:\Users\User\Desktop\фото сад\11\с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44824"/>
            <a:ext cx="2413098" cy="177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Приобретаем  новый опыт</a:t>
            </a: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635896" y="4149080"/>
            <a:ext cx="648072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 сад\семинар-площадка 23\0-02-05-80eb17e44593406c512fbb478390a4b03d448d2016ed615ff2779128393036ba_939ad8bd45cb6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616" y="1772816"/>
            <a:ext cx="2175816" cy="2776381"/>
          </a:xfrm>
          <a:prstGeom prst="rect">
            <a:avLst/>
          </a:prstGeom>
          <a:noFill/>
        </p:spPr>
      </p:pic>
      <p:pic>
        <p:nvPicPr>
          <p:cNvPr id="1027" name="Picture 3" descr="C:\Users\User\Desktop\фото сад\семинар-площадка 23\с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686" y="1772816"/>
            <a:ext cx="2109106" cy="2970118"/>
          </a:xfrm>
          <a:prstGeom prst="rect">
            <a:avLst/>
          </a:prstGeom>
          <a:noFill/>
        </p:spPr>
      </p:pic>
      <p:pic>
        <p:nvPicPr>
          <p:cNvPr id="1029" name="Picture 5" descr="C:\Users\User\Desktop\фото сад\семинар-площадка 23\с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16832"/>
            <a:ext cx="2570769" cy="2448272"/>
          </a:xfrm>
          <a:prstGeom prst="rect">
            <a:avLst/>
          </a:prstGeom>
          <a:noFill/>
        </p:spPr>
      </p:pic>
      <p:pic>
        <p:nvPicPr>
          <p:cNvPr id="9" name="Picture 4" descr="C:\Users\User\Desktop\фото сад\семинар-площадка 23\с3.jpg"/>
          <p:cNvPicPr>
            <a:picLocks noChangeAspect="1" noChangeArrowheads="1"/>
          </p:cNvPicPr>
          <p:nvPr/>
        </p:nvPicPr>
        <p:blipFill>
          <a:blip r:embed="rId5" cstate="print"/>
          <a:srcRect t="8975" b="7258"/>
          <a:stretch>
            <a:fillRect/>
          </a:stretch>
        </p:blipFill>
        <p:spPr bwMode="auto">
          <a:xfrm>
            <a:off x="2483768" y="4221088"/>
            <a:ext cx="4248472" cy="2088232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91952" y="692696"/>
            <a:ext cx="8229600" cy="93610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548680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2022г с сотрудниками МБДОУ были проведены мастер-классы, консультации, открытые просмотры.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январе 2023г. в МБДОУ проведен  семинар-практикум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«Использование развивающих игр нового поколения в работе с детьми старшего дошкольного возраста»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1540</TotalTime>
  <Words>761</Words>
  <Application>Microsoft Office PowerPoint</Application>
  <PresentationFormat>Экран (4:3)</PresentationFormat>
  <Paragraphs>124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Статус инновационной площадки</vt:lpstr>
      <vt:lpstr>Подготовка педагогов</vt:lpstr>
      <vt:lpstr>                                                                                                                               Давайте сначала определим, что же такое СМАТР-ТРЕНИНГ ДЛЯ ДОШКОЛЬНИКОВ? </vt:lpstr>
      <vt:lpstr>                                                                                                                                 Подготовительный этап С педагогами учреждения в декабре 2021года был проведен первый семинар «Смарт- тренинг для дошкольников  «МИР ГОЛОВОЛОМОК»  Педагогический коллектив был ознакомлен с локальными актами, с планом работы инновационной площадки. Педагоги погружены в историю головоломок.  На практике испытали игровые наборы.  </vt:lpstr>
      <vt:lpstr>   </vt:lpstr>
      <vt:lpstr>Знакомство детей с головоломками</vt:lpstr>
      <vt:lpstr>Слайд 8</vt:lpstr>
      <vt:lpstr>Приобретаем  новый опыт</vt:lpstr>
      <vt:lpstr>Мастер-класс для родителей</vt:lpstr>
      <vt:lpstr>          Заинтересуй ребенка и привлечешь родителей! Родители поддержали инициативу сада и с удовольствием продолжили  игры –головоломки в кругу семьи.  Сегодня научно доказано, что совместные занятия, общие интересы детей и взрослых укрепляют данный союз, а в семьях создают обстановку взаимного внимания и делового содружества, столь необходимого для           формирования личности малыша.</vt:lpstr>
      <vt:lpstr>Знакомство детей с головоломками.  Обзор.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Personal_0757523</dc:creator>
  <cp:lastModifiedBy>Personal_0757523</cp:lastModifiedBy>
  <cp:revision>185</cp:revision>
  <dcterms:created xsi:type="dcterms:W3CDTF">2022-12-19T11:25:07Z</dcterms:created>
  <dcterms:modified xsi:type="dcterms:W3CDTF">2023-12-19T14:43:42Z</dcterms:modified>
</cp:coreProperties>
</file>